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8" r:id="rId3"/>
    <p:sldId id="259" r:id="rId4"/>
    <p:sldId id="265" r:id="rId5"/>
    <p:sldId id="260" r:id="rId6"/>
    <p:sldId id="262" r:id="rId7"/>
    <p:sldId id="261" r:id="rId8"/>
    <p:sldId id="268" r:id="rId9"/>
    <p:sldId id="266" r:id="rId10"/>
    <p:sldId id="267" r:id="rId11"/>
    <p:sldId id="264" r:id="rId12"/>
    <p:sldId id="25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14" autoAdjust="0"/>
  </p:normalViewPr>
  <p:slideViewPr>
    <p:cSldViewPr snapToGrid="0">
      <p:cViewPr>
        <p:scale>
          <a:sx n="100" d="100"/>
          <a:sy n="100" d="100"/>
        </p:scale>
        <p:origin x="228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 userDrawn="1"/>
        </p:nvGrpSpPr>
        <p:grpSpPr>
          <a:xfrm>
            <a:off x="3175001" y="1155700"/>
            <a:ext cx="6319708" cy="4567922"/>
            <a:chOff x="3289300" y="1384300"/>
            <a:chExt cx="6319708" cy="4567922"/>
          </a:xfrm>
        </p:grpSpPr>
        <p:sp>
          <p:nvSpPr>
            <p:cNvPr id="4" name="Retângulo: Cantos Arredondados 3"/>
            <p:cNvSpPr/>
            <p:nvPr/>
          </p:nvSpPr>
          <p:spPr>
            <a:xfrm>
              <a:off x="3289300" y="1384300"/>
              <a:ext cx="6319708" cy="2921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800" dirty="0"/>
            </a:p>
          </p:txBody>
        </p:sp>
        <p:sp>
          <p:nvSpPr>
            <p:cNvPr id="5" name="Forma Livre: Forma 4"/>
            <p:cNvSpPr/>
            <p:nvPr/>
          </p:nvSpPr>
          <p:spPr>
            <a:xfrm>
              <a:off x="3289300" y="1624915"/>
              <a:ext cx="6319708" cy="4327307"/>
            </a:xfrm>
            <a:custGeom>
              <a:avLst/>
              <a:gdLst>
                <a:gd name="connsiteX0" fmla="*/ 0 w 8858774"/>
                <a:gd name="connsiteY0" fmla="*/ 0 h 4473366"/>
                <a:gd name="connsiteX1" fmla="*/ 8858774 w 8858774"/>
                <a:gd name="connsiteY1" fmla="*/ 0 h 4473366"/>
                <a:gd name="connsiteX2" fmla="*/ 8858774 w 8858774"/>
                <a:gd name="connsiteY2" fmla="*/ 3790744 h 4473366"/>
                <a:gd name="connsiteX3" fmla="*/ 8858774 w 8858774"/>
                <a:gd name="connsiteY3" fmla="*/ 4224630 h 4473366"/>
                <a:gd name="connsiteX4" fmla="*/ 8858774 w 8858774"/>
                <a:gd name="connsiteY4" fmla="*/ 4336838 h 4473366"/>
                <a:gd name="connsiteX5" fmla="*/ 8722246 w 8858774"/>
                <a:gd name="connsiteY5" fmla="*/ 4473366 h 4473366"/>
                <a:gd name="connsiteX6" fmla="*/ 136528 w 8858774"/>
                <a:gd name="connsiteY6" fmla="*/ 4473366 h 4473366"/>
                <a:gd name="connsiteX7" fmla="*/ 0 w 8858774"/>
                <a:gd name="connsiteY7" fmla="*/ 4336838 h 4473366"/>
                <a:gd name="connsiteX8" fmla="*/ 0 w 8858774"/>
                <a:gd name="connsiteY8" fmla="*/ 4224630 h 4473366"/>
                <a:gd name="connsiteX9" fmla="*/ 0 w 8858774"/>
                <a:gd name="connsiteY9" fmla="*/ 3790744 h 447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8774" h="4473366">
                  <a:moveTo>
                    <a:pt x="0" y="0"/>
                  </a:moveTo>
                  <a:lnTo>
                    <a:pt x="8858774" y="0"/>
                  </a:lnTo>
                  <a:lnTo>
                    <a:pt x="8858774" y="3790744"/>
                  </a:lnTo>
                  <a:lnTo>
                    <a:pt x="8858774" y="4224630"/>
                  </a:lnTo>
                  <a:lnTo>
                    <a:pt x="8858774" y="4336838"/>
                  </a:lnTo>
                  <a:cubicBezTo>
                    <a:pt x="8858774" y="4412240"/>
                    <a:pt x="8797648" y="4473366"/>
                    <a:pt x="8722246" y="4473366"/>
                  </a:cubicBezTo>
                  <a:lnTo>
                    <a:pt x="136528" y="4473366"/>
                  </a:lnTo>
                  <a:cubicBezTo>
                    <a:pt x="61126" y="4473366"/>
                    <a:pt x="0" y="4412240"/>
                    <a:pt x="0" y="4336838"/>
                  </a:cubicBezTo>
                  <a:lnTo>
                    <a:pt x="0" y="4224630"/>
                  </a:lnTo>
                  <a:lnTo>
                    <a:pt x="0" y="37907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65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 userDrawn="1"/>
        </p:nvGrpSpPr>
        <p:grpSpPr>
          <a:xfrm>
            <a:off x="3175001" y="1155700"/>
            <a:ext cx="6319708" cy="4567922"/>
            <a:chOff x="3289300" y="1384300"/>
            <a:chExt cx="6319708" cy="4567922"/>
          </a:xfrm>
        </p:grpSpPr>
        <p:sp>
          <p:nvSpPr>
            <p:cNvPr id="4" name="Retângulo: Cantos Arredondados 3"/>
            <p:cNvSpPr/>
            <p:nvPr/>
          </p:nvSpPr>
          <p:spPr>
            <a:xfrm>
              <a:off x="3289300" y="1384300"/>
              <a:ext cx="6319708" cy="2921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800" dirty="0"/>
            </a:p>
          </p:txBody>
        </p:sp>
        <p:sp>
          <p:nvSpPr>
            <p:cNvPr id="5" name="Forma Livre: Forma 4"/>
            <p:cNvSpPr/>
            <p:nvPr/>
          </p:nvSpPr>
          <p:spPr>
            <a:xfrm>
              <a:off x="3289300" y="1624915"/>
              <a:ext cx="6319708" cy="4327307"/>
            </a:xfrm>
            <a:custGeom>
              <a:avLst/>
              <a:gdLst>
                <a:gd name="connsiteX0" fmla="*/ 0 w 8858774"/>
                <a:gd name="connsiteY0" fmla="*/ 0 h 4473366"/>
                <a:gd name="connsiteX1" fmla="*/ 8858774 w 8858774"/>
                <a:gd name="connsiteY1" fmla="*/ 0 h 4473366"/>
                <a:gd name="connsiteX2" fmla="*/ 8858774 w 8858774"/>
                <a:gd name="connsiteY2" fmla="*/ 3790744 h 4473366"/>
                <a:gd name="connsiteX3" fmla="*/ 8858774 w 8858774"/>
                <a:gd name="connsiteY3" fmla="*/ 4224630 h 4473366"/>
                <a:gd name="connsiteX4" fmla="*/ 8858774 w 8858774"/>
                <a:gd name="connsiteY4" fmla="*/ 4336838 h 4473366"/>
                <a:gd name="connsiteX5" fmla="*/ 8722246 w 8858774"/>
                <a:gd name="connsiteY5" fmla="*/ 4473366 h 4473366"/>
                <a:gd name="connsiteX6" fmla="*/ 136528 w 8858774"/>
                <a:gd name="connsiteY6" fmla="*/ 4473366 h 4473366"/>
                <a:gd name="connsiteX7" fmla="*/ 0 w 8858774"/>
                <a:gd name="connsiteY7" fmla="*/ 4336838 h 4473366"/>
                <a:gd name="connsiteX8" fmla="*/ 0 w 8858774"/>
                <a:gd name="connsiteY8" fmla="*/ 4224630 h 4473366"/>
                <a:gd name="connsiteX9" fmla="*/ 0 w 8858774"/>
                <a:gd name="connsiteY9" fmla="*/ 3790744 h 447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8774" h="4473366">
                  <a:moveTo>
                    <a:pt x="0" y="0"/>
                  </a:moveTo>
                  <a:lnTo>
                    <a:pt x="8858774" y="0"/>
                  </a:lnTo>
                  <a:lnTo>
                    <a:pt x="8858774" y="3790744"/>
                  </a:lnTo>
                  <a:lnTo>
                    <a:pt x="8858774" y="4224630"/>
                  </a:lnTo>
                  <a:lnTo>
                    <a:pt x="8858774" y="4336838"/>
                  </a:lnTo>
                  <a:cubicBezTo>
                    <a:pt x="8858774" y="4412240"/>
                    <a:pt x="8797648" y="4473366"/>
                    <a:pt x="8722246" y="4473366"/>
                  </a:cubicBezTo>
                  <a:lnTo>
                    <a:pt x="136528" y="4473366"/>
                  </a:lnTo>
                  <a:cubicBezTo>
                    <a:pt x="61126" y="4473366"/>
                    <a:pt x="0" y="4412240"/>
                    <a:pt x="0" y="4336838"/>
                  </a:cubicBezTo>
                  <a:lnTo>
                    <a:pt x="0" y="4224630"/>
                  </a:lnTo>
                  <a:lnTo>
                    <a:pt x="0" y="37907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pt-BR" sz="1800" dirty="0"/>
            </a:p>
          </p:txBody>
        </p:sp>
      </p:grp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3175000" y="1155702"/>
            <a:ext cx="6319709" cy="240615"/>
          </a:xfrm>
        </p:spPr>
        <p:txBody>
          <a:bodyPr>
            <a:noAutofit/>
          </a:bodyPr>
          <a:lstStyle>
            <a:lvl1pPr algn="ctr">
              <a:defRPr sz="1200" b="1"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idx="1" hasCustomPrompt="1"/>
          </p:nvPr>
        </p:nvSpPr>
        <p:spPr>
          <a:xfrm>
            <a:off x="3174998" y="1396317"/>
            <a:ext cx="6319711" cy="432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solidFill>
                  <a:srgbClr val="00DB00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1pPr>
            <a:lvl2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2pPr>
            <a:lvl3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3pPr>
            <a:lvl4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4pPr>
            <a:lvl5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5pPr>
          </a:lstStyle>
          <a:p>
            <a:pPr lvl="0"/>
            <a:r>
              <a:rPr lang="pt-BR" dirty="0"/>
              <a:t>$ </a:t>
            </a:r>
          </a:p>
        </p:txBody>
      </p:sp>
    </p:spTree>
    <p:extLst>
      <p:ext uri="{BB962C8B-B14F-4D97-AF65-F5344CB8AC3E}">
        <p14:creationId xmlns:p14="http://schemas.microsoft.com/office/powerpoint/2010/main" val="330601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80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6EAF7-EC11-4BB0-81E2-F40636B581B5}" type="datetimeFigureOut">
              <a:rPr lang="pt-BR" smtClean="0"/>
              <a:t>12/06/2017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067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5" r:id="rId2"/>
    <p:sldLayoutId id="2147483667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illianjusten.com.br/trabalhando-com-git-hooks-de-forma-facil/" TargetMode="External"/><Relationship Id="rId2" Type="http://schemas.openxmlformats.org/officeDocument/2006/relationships/hyperlink" Target="http://www.devmedia.com.br/integracao-continua-da-teoria-a-pratica/28284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ws.amazon.com/pt/devops/continuous-integration/" TargetMode="External"/><Relationship Id="rId5" Type="http://schemas.openxmlformats.org/officeDocument/2006/relationships/hyperlink" Target="http://blog.caelum.com.br/integracao-continua/" TargetMode="External"/><Relationship Id="rId4" Type="http://schemas.openxmlformats.org/officeDocument/2006/relationships/hyperlink" Target="https://git-scm.com/book/pt-br/v1/Customizando-o-Git-Hooks-do-Gi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9512"/>
            <a:ext cx="1809999" cy="8954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Título 1"/>
          <p:cNvSpPr txBox="1">
            <a:spLocks/>
          </p:cNvSpPr>
          <p:nvPr/>
        </p:nvSpPr>
        <p:spPr>
          <a:xfrm>
            <a:off x="831847" y="1709735"/>
            <a:ext cx="10515600" cy="2852735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latin typeface="Arial" pitchFamily="34"/>
                <a:cs typeface="Arial" pitchFamily="34"/>
              </a:rPr>
              <a:t>Integração Contínua utilizando </a:t>
            </a:r>
            <a:r>
              <a:rPr lang="pt-BR" b="1" dirty="0" err="1">
                <a:latin typeface="Arial" pitchFamily="34"/>
                <a:cs typeface="Arial" pitchFamily="34"/>
              </a:rPr>
              <a:t>Git</a:t>
            </a:r>
            <a:endParaRPr lang="pt-BR" b="1" dirty="0">
              <a:latin typeface="Arial" pitchFamily="34"/>
              <a:cs typeface="Arial" pitchFamily="34"/>
            </a:endParaRPr>
          </a:p>
        </p:txBody>
      </p:sp>
      <p:sp>
        <p:nvSpPr>
          <p:cNvPr id="17" name="Subtítulo 2"/>
          <p:cNvSpPr txBox="1">
            <a:spLocks/>
          </p:cNvSpPr>
          <p:nvPr/>
        </p:nvSpPr>
        <p:spPr>
          <a:xfrm>
            <a:off x="831847" y="5705475"/>
            <a:ext cx="10515600" cy="384172"/>
          </a:xfrm>
          <a:prstGeom prst="rect">
            <a:avLst/>
          </a:prstGeom>
        </p:spPr>
        <p:txBody>
          <a:bodyPr anchorCtr="1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solidFill>
                  <a:srgbClr val="000000"/>
                </a:solidFill>
                <a:latin typeface="Arial" pitchFamily="34"/>
                <a:cs typeface="Arial" pitchFamily="34"/>
              </a:rPr>
              <a:t>GABRIEL LEANDRO JUNIOR SIQUEIRA</a:t>
            </a:r>
            <a:endParaRPr lang="pt-BR" dirty="0">
              <a:solidFill>
                <a:srgbClr val="000000"/>
              </a:solidFill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16292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Bash.exe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175001" y="1396317"/>
            <a:ext cx="6319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composer</a:t>
            </a:r>
            <a:r>
              <a:rPr lang="pt-BR" dirty="0">
                <a:solidFill>
                  <a:srgbClr val="00DB00"/>
                </a:solidFill>
              </a:rPr>
              <a:t> global </a:t>
            </a:r>
            <a:r>
              <a:rPr lang="pt-BR" dirty="0" err="1">
                <a:solidFill>
                  <a:srgbClr val="00DB00"/>
                </a:solidFill>
              </a:rPr>
              <a:t>require</a:t>
            </a:r>
            <a:r>
              <a:rPr lang="pt-BR" dirty="0">
                <a:solidFill>
                  <a:srgbClr val="00DB00"/>
                </a:solidFill>
              </a:rPr>
              <a:t> "</a:t>
            </a:r>
            <a:r>
              <a:rPr lang="pt-BR" dirty="0" err="1">
                <a:solidFill>
                  <a:srgbClr val="00DB00"/>
                </a:solidFill>
              </a:rPr>
              <a:t>laravel</a:t>
            </a:r>
            <a:r>
              <a:rPr lang="pt-BR" dirty="0">
                <a:solidFill>
                  <a:srgbClr val="00DB00"/>
                </a:solidFill>
              </a:rPr>
              <a:t>/</a:t>
            </a:r>
            <a:r>
              <a:rPr lang="pt-BR" dirty="0" err="1">
                <a:solidFill>
                  <a:srgbClr val="00DB00"/>
                </a:solidFill>
              </a:rPr>
              <a:t>installer</a:t>
            </a:r>
            <a:r>
              <a:rPr lang="pt-BR" dirty="0">
                <a:solidFill>
                  <a:srgbClr val="00DB00"/>
                </a:solidFill>
              </a:rPr>
              <a:t>“</a:t>
            </a:r>
          </a:p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composer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create-project</a:t>
            </a:r>
            <a:r>
              <a:rPr lang="pt-BR" dirty="0">
                <a:solidFill>
                  <a:srgbClr val="00DB00"/>
                </a:solidFill>
              </a:rPr>
              <a:t> --</a:t>
            </a:r>
            <a:r>
              <a:rPr lang="pt-BR" dirty="0" err="1">
                <a:solidFill>
                  <a:srgbClr val="00DB00"/>
                </a:solidFill>
              </a:rPr>
              <a:t>prefer-dist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laravel</a:t>
            </a:r>
            <a:r>
              <a:rPr lang="pt-BR" dirty="0">
                <a:solidFill>
                  <a:srgbClr val="00DB00"/>
                </a:solidFill>
              </a:rPr>
              <a:t>/</a:t>
            </a:r>
            <a:r>
              <a:rPr lang="pt-BR" dirty="0" err="1">
                <a:solidFill>
                  <a:srgbClr val="00DB00"/>
                </a:solidFill>
              </a:rPr>
              <a:t>laravel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integracao</a:t>
            </a:r>
            <a:endParaRPr lang="pt-BR" dirty="0">
              <a:solidFill>
                <a:srgbClr val="00DB00"/>
              </a:solidFill>
            </a:endParaRPr>
          </a:p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git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init</a:t>
            </a:r>
            <a:r>
              <a:rPr lang="pt-BR" dirty="0">
                <a:solidFill>
                  <a:srgbClr val="00DB00"/>
                </a:solidFill>
              </a:rPr>
              <a:t> &amp;&amp; </a:t>
            </a:r>
            <a:r>
              <a:rPr lang="pt-BR" dirty="0" err="1">
                <a:solidFill>
                  <a:srgbClr val="00DB00"/>
                </a:solidFill>
              </a:rPr>
              <a:t>git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add</a:t>
            </a:r>
            <a:r>
              <a:rPr lang="pt-BR" dirty="0">
                <a:solidFill>
                  <a:srgbClr val="00DB00"/>
                </a:solidFill>
              </a:rPr>
              <a:t> . &amp;&amp; </a:t>
            </a:r>
            <a:r>
              <a:rPr lang="pt-BR" dirty="0" err="1">
                <a:solidFill>
                  <a:srgbClr val="00DB00"/>
                </a:solidFill>
              </a:rPr>
              <a:t>git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commit</a:t>
            </a:r>
            <a:r>
              <a:rPr lang="pt-BR" dirty="0">
                <a:solidFill>
                  <a:srgbClr val="00DB00"/>
                </a:solidFill>
              </a:rPr>
              <a:t> –m “</a:t>
            </a:r>
            <a:r>
              <a:rPr lang="pt-BR" dirty="0" err="1">
                <a:solidFill>
                  <a:srgbClr val="00DB00"/>
                </a:solidFill>
              </a:rPr>
              <a:t>Initial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Commit</a:t>
            </a:r>
            <a:r>
              <a:rPr lang="pt-BR" dirty="0">
                <a:solidFill>
                  <a:srgbClr val="00DB00"/>
                </a:solidFill>
              </a:rPr>
              <a:t>”</a:t>
            </a:r>
            <a:endParaRPr lang="pt-BR" dirty="0">
              <a:solidFill>
                <a:srgbClr val="00DB00"/>
              </a:solidFill>
            </a:endParaRPr>
          </a:p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git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remote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add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origin</a:t>
            </a:r>
            <a:r>
              <a:rPr lang="pt-BR" dirty="0">
                <a:solidFill>
                  <a:srgbClr val="00DB00"/>
                </a:solidFill>
              </a:rPr>
              <a:t> &lt;</a:t>
            </a:r>
            <a:r>
              <a:rPr lang="pt-BR" dirty="0" err="1">
                <a:solidFill>
                  <a:srgbClr val="00DB00"/>
                </a:solidFill>
              </a:rPr>
              <a:t>url</a:t>
            </a:r>
            <a:r>
              <a:rPr lang="pt-BR" dirty="0">
                <a:solidFill>
                  <a:srgbClr val="00DB00"/>
                </a:solidFill>
              </a:rPr>
              <a:t>/protocolo&gt;</a:t>
            </a:r>
            <a:endParaRPr lang="pt-BR" dirty="0">
              <a:solidFill>
                <a:srgbClr val="00DB00"/>
              </a:solidFill>
            </a:endParaRPr>
          </a:p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git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push</a:t>
            </a:r>
            <a:endParaRPr lang="pt-BR" dirty="0">
              <a:solidFill>
                <a:srgbClr val="00DB00"/>
              </a:solidFill>
            </a:endParaRPr>
          </a:p>
          <a:p>
            <a:endParaRPr lang="pt-BR" dirty="0">
              <a:solidFill>
                <a:srgbClr val="00DB00"/>
              </a:solidFill>
            </a:endParaRPr>
          </a:p>
          <a:p>
            <a:endParaRPr lang="pt-BR" dirty="0">
              <a:solidFill>
                <a:srgbClr val="00DB0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100"/>
            <a:ext cx="155917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3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m carinha com bigodes e vestido com camisa de unicórnio falando it's magic de forma bem engraçad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557338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63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Referências</a:t>
            </a:r>
          </a:p>
        </p:txBody>
      </p:sp>
      <p:sp>
        <p:nvSpPr>
          <p:cNvPr id="2" name="Retângulo 1"/>
          <p:cNvSpPr/>
          <p:nvPr/>
        </p:nvSpPr>
        <p:spPr>
          <a:xfrm>
            <a:off x="371475" y="1696135"/>
            <a:ext cx="115157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  <a:p>
            <a:r>
              <a:rPr lang="pt-BR" dirty="0">
                <a:hlinkClick r:id="rId2"/>
              </a:rPr>
              <a:t>http://www.devmedia.com.br/integracao-continua-da-teoria-a-pratica/28284</a:t>
            </a:r>
            <a:endParaRPr lang="pt-BR" dirty="0"/>
          </a:p>
          <a:p>
            <a:r>
              <a:rPr lang="pt-BR" dirty="0">
                <a:hlinkClick r:id="rId3"/>
              </a:rPr>
              <a:t>https://willianjusten.com.br/trabalhando-com-git-hooks-de-forma-facil/</a:t>
            </a:r>
            <a:br>
              <a:rPr lang="pt-BR" dirty="0"/>
            </a:br>
            <a:r>
              <a:rPr lang="pt-BR" dirty="0">
                <a:hlinkClick r:id="rId4"/>
              </a:rPr>
              <a:t>https://git-scm.com/book/pt-br/v1/Customizando-o-Git-Hooks-do-Git</a:t>
            </a:r>
            <a:br>
              <a:rPr lang="pt-BR" dirty="0"/>
            </a:br>
            <a:r>
              <a:rPr lang="pt-BR" dirty="0">
                <a:hlinkClick r:id="rId5"/>
              </a:rPr>
              <a:t>http://blog.caelum.com.br/integracao-continua/</a:t>
            </a:r>
            <a:endParaRPr lang="pt-BR" dirty="0"/>
          </a:p>
          <a:p>
            <a:r>
              <a:rPr lang="pt-BR" dirty="0">
                <a:hlinkClick r:id="rId6"/>
              </a:rPr>
              <a:t>https://aws.amazon.com/pt/devops/continuous-integration/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8554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O que significa integração contínua?</a:t>
            </a:r>
          </a:p>
        </p:txBody>
      </p:sp>
      <p:sp>
        <p:nvSpPr>
          <p:cNvPr id="2" name="Retângulo 1"/>
          <p:cNvSpPr/>
          <p:nvPr/>
        </p:nvSpPr>
        <p:spPr>
          <a:xfrm>
            <a:off x="523875" y="1859340"/>
            <a:ext cx="114490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1C1C1C"/>
                </a:solidFill>
                <a:effectLst/>
                <a:latin typeface="Calibri (Corpo)"/>
              </a:rPr>
              <a:t>“Integração Contínua é uma pratica de desenvolvimento de software onde os membros de um time integram seu trabalho frequentemente, geralmente cada pessoa integra pelo menos diariamente – podendo haver múltiplas integrações por dia. Cada integração é verificada por um build automatizado (incluindo testes) para detectar erros de integração o mais rápido possível. Muitos times acham que essa abordagem leva a uma significante redução nos problemas de integração e permite que um time desenvolva software coeso mais rapidamente.” </a:t>
            </a:r>
            <a:r>
              <a:rPr lang="pt-BR" b="0" i="0" u="none" strike="noStrike" dirty="0">
                <a:effectLst/>
                <a:latin typeface="Calibri (Corpo)"/>
              </a:rPr>
              <a:t>Martin Fowler</a:t>
            </a:r>
            <a:endParaRPr lang="pt-BR" dirty="0">
              <a:latin typeface="Calibri (Corpo)"/>
            </a:endParaRPr>
          </a:p>
        </p:txBody>
      </p:sp>
    </p:spTree>
    <p:extLst>
      <p:ext uri="{BB962C8B-B14F-4D97-AF65-F5344CB8AC3E}">
        <p14:creationId xmlns:p14="http://schemas.microsoft.com/office/powerpoint/2010/main" val="317991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Benefícios da integração contínua</a:t>
            </a:r>
          </a:p>
        </p:txBody>
      </p:sp>
      <p:sp>
        <p:nvSpPr>
          <p:cNvPr id="2" name="Retângulo 1"/>
          <p:cNvSpPr/>
          <p:nvPr/>
        </p:nvSpPr>
        <p:spPr>
          <a:xfrm>
            <a:off x="371474" y="1758434"/>
            <a:ext cx="115157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Melhore a produtividade do desenvolvedor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Encontre e investigue bugs mais rapidamente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Distribua atualizações mais rapidamente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479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4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/>
              <a:t>Git</a:t>
            </a:r>
            <a:endParaRPr lang="pt-BR" sz="3600" dirty="0"/>
          </a:p>
        </p:txBody>
      </p:sp>
      <p:sp>
        <p:nvSpPr>
          <p:cNvPr id="2" name="Retângulo 1"/>
          <p:cNvSpPr/>
          <p:nvPr/>
        </p:nvSpPr>
        <p:spPr>
          <a:xfrm>
            <a:off x="371474" y="1389102"/>
            <a:ext cx="11515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é um sistema de controle de versão de arquivos.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</a:t>
            </a:r>
            <a:r>
              <a:rPr lang="pt-BR" dirty="0" err="1"/>
              <a:t>Git</a:t>
            </a:r>
            <a:r>
              <a:rPr lang="pt-BR" dirty="0"/>
              <a:t> pode usar quatro protocolos principais para transferir dados: Local, </a:t>
            </a:r>
            <a:r>
              <a:rPr lang="pt-BR" dirty="0" err="1"/>
              <a:t>Secure</a:t>
            </a:r>
            <a:r>
              <a:rPr lang="pt-BR" dirty="0"/>
              <a:t> Shell (SSH), </a:t>
            </a:r>
            <a:r>
              <a:rPr lang="pt-BR" dirty="0" err="1"/>
              <a:t>Git</a:t>
            </a:r>
            <a:r>
              <a:rPr lang="pt-BR" dirty="0"/>
              <a:t> e HTTP. 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" y="2323534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/>
              <a:t>Hooks</a:t>
            </a:r>
            <a:r>
              <a:rPr lang="pt-BR" sz="3600" dirty="0"/>
              <a:t> </a:t>
            </a:r>
            <a:r>
              <a:rPr lang="pt-BR" sz="3600" dirty="0"/>
              <a:t>do </a:t>
            </a:r>
            <a:r>
              <a:rPr lang="pt-BR" sz="3600" dirty="0" err="1"/>
              <a:t>Git</a:t>
            </a:r>
            <a:endParaRPr lang="pt-BR" sz="3600" dirty="0"/>
          </a:p>
        </p:txBody>
      </p:sp>
      <p:sp>
        <p:nvSpPr>
          <p:cNvPr id="5" name="Retângulo 4"/>
          <p:cNvSpPr/>
          <p:nvPr/>
        </p:nvSpPr>
        <p:spPr>
          <a:xfrm>
            <a:off x="457201" y="3257966"/>
            <a:ext cx="11515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Uma maneira para disparar scripts personalizados quando certas ações importantes ocorrerem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Dois grupos desses </a:t>
            </a:r>
            <a:r>
              <a:rPr lang="pt-BR" dirty="0" err="1"/>
              <a:t>hooks</a:t>
            </a:r>
            <a:r>
              <a:rPr lang="pt-BR" dirty="0"/>
              <a:t>: lado cliente e lado servidor.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457201" y="4189868"/>
            <a:ext cx="115157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hooks</a:t>
            </a:r>
            <a:r>
              <a:rPr lang="pt-BR" dirty="0"/>
              <a:t> são scripts que rodam automaticamente cada vez que você realiza alguma ação em particular no repositório </a:t>
            </a:r>
            <a:r>
              <a:rPr lang="pt-BR" dirty="0" err="1"/>
              <a:t>Git</a:t>
            </a:r>
            <a:r>
              <a:rPr lang="pt-BR" dirty="0"/>
              <a:t>. Eles permitem modificar o comportamento interno do </a:t>
            </a:r>
            <a:r>
              <a:rPr lang="pt-BR" dirty="0" err="1"/>
              <a:t>Git</a:t>
            </a:r>
            <a:r>
              <a:rPr lang="pt-BR" dirty="0"/>
              <a:t> e adicionar triggers customizáveis em vários pontos chave do ciclo de desenvolvimento.</a:t>
            </a:r>
          </a:p>
          <a:p>
            <a:pPr algn="just"/>
            <a:endParaRPr lang="pt-BR" dirty="0">
              <a:solidFill>
                <a:srgbClr val="333333"/>
              </a:solidFill>
              <a:latin typeface="Open Sans"/>
            </a:endParaRPr>
          </a:p>
          <a:p>
            <a:pPr algn="just"/>
            <a:r>
              <a:rPr lang="pt-BR" dirty="0"/>
              <a:t>Os </a:t>
            </a:r>
            <a:r>
              <a:rPr lang="pt-BR" dirty="0" err="1"/>
              <a:t>hooks</a:t>
            </a:r>
            <a:r>
              <a:rPr lang="pt-BR" dirty="0"/>
              <a:t> do lado cliente são para operações do cliente, tais como </a:t>
            </a:r>
            <a:r>
              <a:rPr lang="pt-BR" dirty="0" err="1"/>
              <a:t>commit</a:t>
            </a:r>
            <a:r>
              <a:rPr lang="pt-BR" dirty="0"/>
              <a:t> e merge. </a:t>
            </a:r>
          </a:p>
          <a:p>
            <a:pPr algn="just"/>
            <a:r>
              <a:rPr lang="pt-BR" dirty="0"/>
              <a:t>Os </a:t>
            </a:r>
            <a:r>
              <a:rPr lang="pt-BR" dirty="0" err="1"/>
              <a:t>hooks</a:t>
            </a:r>
            <a:r>
              <a:rPr lang="pt-BR" dirty="0"/>
              <a:t> do lado servidor são para operações de servidor, como recebimento de um </a:t>
            </a:r>
            <a:r>
              <a:rPr lang="pt-BR" dirty="0" err="1"/>
              <a:t>push</a:t>
            </a:r>
            <a:r>
              <a:rPr 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171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otsimo.com/wp-content/uploads/2016/08/cat-talk-is-che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30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getcomposer.org/img/logo-composer-transparen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30121"/>
            <a:ext cx="933450" cy="11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s://upload.wikimedia.org/wikipedia/commons/thumb/e/e0/Git-logo.svg/1200px-Git-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78" y="444064"/>
            <a:ext cx="1238250" cy="51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tiswww.case.edu/php/chet/img/bash-logo-we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72" y="414031"/>
            <a:ext cx="1375656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https://blog.tommyku.com/blog/using-laravel-resource-controller-with-angularjs-ngresource/laravel-text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522" y="6033883"/>
            <a:ext cx="2205506" cy="60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1.bp.blogspot.com/-V-7FyzasDaY/UMf2lJBxAxI/AAAAAAAAAGA/I5O2Os6e5Bc/s1600/logo_phpuni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692140"/>
            <a:ext cx="1110538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2" descr="Resultado de imagem para php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438" y="5985510"/>
            <a:ext cx="1162050" cy="69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320066" y="2760672"/>
            <a:ext cx="802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Pré-requisitos utilizados para o exemplo...</a:t>
            </a:r>
          </a:p>
        </p:txBody>
      </p:sp>
      <p:pic>
        <p:nvPicPr>
          <p:cNvPr id="5124" name="Picture 4" descr="http://www.cleuber.com.br/wp-content/uploads/2015/06/ssh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54" y="5985510"/>
            <a:ext cx="572868" cy="57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m para apache 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185" y="369690"/>
            <a:ext cx="118358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891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/>
          <p:cNvSpPr txBox="1"/>
          <p:nvPr/>
        </p:nvSpPr>
        <p:spPr>
          <a:xfrm>
            <a:off x="371474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/>
              <a:t>Steps</a:t>
            </a:r>
            <a:r>
              <a:rPr lang="pt-BR" sz="3600" dirty="0"/>
              <a:t>...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28661" y="1600200"/>
            <a:ext cx="10801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Criar repositório no servidor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Configurar </a:t>
            </a:r>
            <a:r>
              <a:rPr lang="pt-BR" dirty="0" err="1"/>
              <a:t>hook</a:t>
            </a:r>
            <a:r>
              <a:rPr lang="pt-BR" dirty="0"/>
              <a:t> post-</a:t>
            </a:r>
            <a:r>
              <a:rPr lang="pt-BR" dirty="0" err="1"/>
              <a:t>receive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Inicializar aplicação no lado cliente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Fazer o primeiro </a:t>
            </a:r>
            <a:r>
              <a:rPr lang="pt-BR" dirty="0" err="1"/>
              <a:t>commit</a:t>
            </a:r>
            <a:r>
              <a:rPr lang="pt-BR" dirty="0"/>
              <a:t>/</a:t>
            </a:r>
            <a:r>
              <a:rPr lang="pt-BR" dirty="0" err="1"/>
              <a:t>push</a:t>
            </a:r>
            <a:r>
              <a:rPr lang="pt-BR" dirty="0"/>
              <a:t>...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Introduzir um teste que falhe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Fazer uma alteração qualquer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Fazer </a:t>
            </a:r>
            <a:r>
              <a:rPr lang="pt-BR" dirty="0" err="1"/>
              <a:t>commit</a:t>
            </a:r>
            <a:r>
              <a:rPr lang="pt-BR" dirty="0"/>
              <a:t>/</a:t>
            </a:r>
            <a:r>
              <a:rPr lang="pt-BR" dirty="0" err="1"/>
              <a:t>push</a:t>
            </a:r>
            <a:r>
              <a:rPr lang="pt-BR" dirty="0"/>
              <a:t>...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Corrigir teste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Fazer </a:t>
            </a:r>
            <a:r>
              <a:rPr lang="pt-BR" dirty="0" err="1"/>
              <a:t>commit</a:t>
            </a:r>
            <a:r>
              <a:rPr lang="pt-BR" dirty="0"/>
              <a:t>/</a:t>
            </a:r>
            <a:r>
              <a:rPr lang="pt-BR" dirty="0" err="1"/>
              <a:t>push</a:t>
            </a:r>
            <a:r>
              <a:rPr lang="pt-B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703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48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8" descr="https://tiswww.case.edu/php/chet/img/bash-logo-we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96150" y="2254671"/>
            <a:ext cx="3044736" cy="127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/>
          <p:cNvSpPr txBox="1"/>
          <p:nvPr/>
        </p:nvSpPr>
        <p:spPr>
          <a:xfrm>
            <a:off x="-1" y="2340430"/>
            <a:ext cx="6505575" cy="2206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Script (by Gabriel Siqueira)</a:t>
            </a:r>
          </a:p>
        </p:txBody>
      </p:sp>
    </p:spTree>
    <p:extLst>
      <p:ext uri="{BB962C8B-B14F-4D97-AF65-F5344CB8AC3E}">
        <p14:creationId xmlns:p14="http://schemas.microsoft.com/office/powerpoint/2010/main" val="2852206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Bash.exe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175001" y="1396317"/>
            <a:ext cx="63197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mkdir</a:t>
            </a:r>
            <a:r>
              <a:rPr lang="pt-BR" dirty="0">
                <a:solidFill>
                  <a:srgbClr val="00DB00"/>
                </a:solidFill>
              </a:rPr>
              <a:t> integração &amp;&amp; </a:t>
            </a:r>
            <a:r>
              <a:rPr lang="pt-BR" dirty="0" err="1">
                <a:solidFill>
                  <a:srgbClr val="00DB00"/>
                </a:solidFill>
              </a:rPr>
              <a:t>cd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integracao</a:t>
            </a:r>
            <a:endParaRPr lang="pt-BR" dirty="0">
              <a:solidFill>
                <a:srgbClr val="00DB00"/>
              </a:solidFill>
            </a:endParaRPr>
          </a:p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git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init</a:t>
            </a:r>
            <a:r>
              <a:rPr lang="pt-BR" dirty="0">
                <a:solidFill>
                  <a:srgbClr val="00DB00"/>
                </a:solidFill>
              </a:rPr>
              <a:t> --</a:t>
            </a:r>
            <a:r>
              <a:rPr lang="pt-BR" dirty="0" err="1">
                <a:solidFill>
                  <a:srgbClr val="00DB00"/>
                </a:solidFill>
              </a:rPr>
              <a:t>bare</a:t>
            </a:r>
            <a:r>
              <a:rPr lang="pt-BR" dirty="0">
                <a:solidFill>
                  <a:srgbClr val="00DB00"/>
                </a:solidFill>
              </a:rPr>
              <a:t> </a:t>
            </a:r>
          </a:p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cp</a:t>
            </a:r>
            <a:r>
              <a:rPr lang="pt-BR" dirty="0">
                <a:solidFill>
                  <a:srgbClr val="00DB00"/>
                </a:solidFill>
              </a:rPr>
              <a:t> post-</a:t>
            </a:r>
            <a:r>
              <a:rPr lang="pt-BR" dirty="0" err="1">
                <a:solidFill>
                  <a:srgbClr val="00DB00"/>
                </a:solidFill>
              </a:rPr>
              <a:t>receive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integracao</a:t>
            </a:r>
            <a:r>
              <a:rPr lang="pt-BR" dirty="0">
                <a:solidFill>
                  <a:srgbClr val="00DB00"/>
                </a:solidFill>
              </a:rPr>
              <a:t>/</a:t>
            </a:r>
            <a:r>
              <a:rPr lang="pt-BR" dirty="0" err="1">
                <a:solidFill>
                  <a:srgbClr val="00DB00"/>
                </a:solidFill>
              </a:rPr>
              <a:t>hooks</a:t>
            </a:r>
            <a:endParaRPr lang="pt-BR" dirty="0">
              <a:solidFill>
                <a:srgbClr val="00DB00"/>
              </a:solidFill>
            </a:endParaRPr>
          </a:p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chmode</a:t>
            </a:r>
            <a:r>
              <a:rPr lang="pt-BR" dirty="0">
                <a:solidFill>
                  <a:srgbClr val="00DB00"/>
                </a:solidFill>
              </a:rPr>
              <a:t> 777 post-</a:t>
            </a:r>
            <a:r>
              <a:rPr lang="pt-BR" dirty="0" err="1">
                <a:solidFill>
                  <a:srgbClr val="00DB00"/>
                </a:solidFill>
              </a:rPr>
              <a:t>receive</a:t>
            </a:r>
            <a:r>
              <a:rPr lang="pt-BR" dirty="0">
                <a:solidFill>
                  <a:srgbClr val="00DB00"/>
                </a:solidFill>
              </a:rPr>
              <a:t> (</a:t>
            </a:r>
            <a:r>
              <a:rPr lang="pt-BR" dirty="0" err="1">
                <a:solidFill>
                  <a:srgbClr val="00DB00"/>
                </a:solidFill>
              </a:rPr>
              <a:t>optional</a:t>
            </a:r>
            <a:r>
              <a:rPr lang="pt-BR" dirty="0">
                <a:solidFill>
                  <a:srgbClr val="00DB00"/>
                </a:solidFill>
              </a:rPr>
              <a:t>)</a:t>
            </a:r>
            <a:endParaRPr lang="pt-BR" dirty="0">
              <a:solidFill>
                <a:srgbClr val="00DB00"/>
              </a:solidFill>
            </a:endParaRPr>
          </a:p>
          <a:p>
            <a:endParaRPr lang="pt-BR" dirty="0">
              <a:solidFill>
                <a:srgbClr val="00DB00"/>
              </a:solidFill>
            </a:endParaRPr>
          </a:p>
          <a:p>
            <a:endParaRPr lang="pt-BR" dirty="0">
              <a:solidFill>
                <a:srgbClr val="00DB0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100"/>
            <a:ext cx="155917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1622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372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(Corpo)</vt:lpstr>
      <vt:lpstr>Calibri Light</vt:lpstr>
      <vt:lpstr>Lucida Sans Typewriter</vt:lpstr>
      <vt:lpstr>Open Sans</vt:lpstr>
      <vt:lpstr>Wingdings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Bash.exe</vt:lpstr>
      <vt:lpstr>Bash.exe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Leandro J. Siqueira</dc:creator>
  <cp:lastModifiedBy>Gabriel Leandro J. Siqueira</cp:lastModifiedBy>
  <cp:revision>13</cp:revision>
  <dcterms:created xsi:type="dcterms:W3CDTF">2017-06-12T17:26:53Z</dcterms:created>
  <dcterms:modified xsi:type="dcterms:W3CDTF">2017-06-12T20:41:32Z</dcterms:modified>
</cp:coreProperties>
</file>